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417" r:id="rId2"/>
    <p:sldId id="4633" r:id="rId3"/>
    <p:sldId id="4565" r:id="rId4"/>
  </p:sldIdLst>
  <p:sldSz cx="12192000" cy="6858000"/>
  <p:notesSz cx="6858000" cy="9144000"/>
  <p:custDataLst>
    <p:tags r:id="rId6"/>
  </p:custData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24" initials="D" lastIdx="1" clrIdx="0">
    <p:extLst>
      <p:ext uri="{19B8F6BF-5375-455C-9EA6-DF929625EA0E}">
        <p15:presenceInfo xmlns:p15="http://schemas.microsoft.com/office/powerpoint/2012/main" userId="DMI2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8082"/>
    <a:srgbClr val="43B2B0"/>
    <a:srgbClr val="83D3D4"/>
    <a:srgbClr val="3BB4B2"/>
    <a:srgbClr val="52C5CA"/>
    <a:srgbClr val="ABDEE1"/>
    <a:srgbClr val="6EA5A6"/>
    <a:srgbClr val="F2F2F2"/>
    <a:srgbClr val="0000CC"/>
    <a:srgbClr val="F04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364" autoAdjust="0"/>
  </p:normalViewPr>
  <p:slideViewPr>
    <p:cSldViewPr snapToGrid="0" snapToObjects="1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PE" dirty="0">
                <a:solidFill>
                  <a:sysClr val="windowText" lastClr="000000"/>
                </a:solidFill>
              </a:rPr>
              <a:t>Número</a:t>
            </a:r>
            <a:r>
              <a:rPr lang="es-PE" baseline="0" dirty="0">
                <a:solidFill>
                  <a:sysClr val="windowText" lastClr="000000"/>
                </a:solidFill>
              </a:rPr>
              <a:t> de CG que cumplen la meta establecida</a:t>
            </a:r>
            <a:endParaRPr lang="es-PE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5.8237355553708119E-2"/>
          <c:y val="0.11861828535819247"/>
          <c:w val="0.92862475130165767"/>
          <c:h val="0.665165113820735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A9C-4A99-8EFF-047CB566B73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A9C-4A99-8EFF-047CB566B73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A9C-4A99-8EFF-047CB566B73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A9C-4A99-8EFF-047CB566B73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A9C-4A99-8EFF-047CB566B73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A9C-4A99-8EFF-047CB566B73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A9C-4A99-8EFF-047CB566B73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A9C-4A99-8EFF-047CB566B73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FA9C-4A99-8EFF-047CB566B73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FA9C-4A99-8EFF-047CB566B73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FA9C-4A99-8EFF-047CB566B734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FA9C-4A99-8EFF-047CB566B73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FA9C-4A99-8EFF-047CB566B734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FA9C-4A99-8EFF-047CB566B734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FA9C-4A99-8EFF-047CB566B734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FA9C-4A99-8EFF-047CB566B734}"/>
              </c:ext>
            </c:extLst>
          </c:dPt>
          <c:dPt>
            <c:idx val="16"/>
            <c:invertIfNegative val="0"/>
            <c:bubble3D val="0"/>
            <c:spPr>
              <a:solidFill>
                <a:srgbClr val="FF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FA9C-4A99-8EFF-047CB566B734}"/>
              </c:ext>
            </c:extLst>
          </c:dPt>
          <c:dPt>
            <c:idx val="17"/>
            <c:invertIfNegative val="0"/>
            <c:bubble3D val="0"/>
            <c:spPr>
              <a:solidFill>
                <a:srgbClr val="FF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FA9C-4A99-8EFF-047CB566B734}"/>
              </c:ext>
            </c:extLst>
          </c:dPt>
          <c:dPt>
            <c:idx val="18"/>
            <c:invertIfNegative val="0"/>
            <c:bubble3D val="0"/>
            <c:spPr>
              <a:solidFill>
                <a:srgbClr val="FF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FA9C-4A99-8EFF-047CB566B7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Hoja1!$B$4:$B$28</c:f>
              <c:strCache>
                <c:ptCount val="25"/>
                <c:pt idx="0">
                  <c:v>09 HUANCAVELICA</c:v>
                </c:pt>
                <c:pt idx="1">
                  <c:v>12 JUNIN</c:v>
                </c:pt>
                <c:pt idx="2">
                  <c:v>17 MADRE DE DIOS</c:v>
                </c:pt>
                <c:pt idx="3">
                  <c:v>23 TACNA</c:v>
                </c:pt>
                <c:pt idx="4">
                  <c:v>20 PIURA</c:v>
                </c:pt>
                <c:pt idx="5">
                  <c:v>05 AYACUCHO</c:v>
                </c:pt>
                <c:pt idx="6">
                  <c:v>16 LORETO</c:v>
                </c:pt>
                <c:pt idx="7">
                  <c:v>19 PASCO</c:v>
                </c:pt>
                <c:pt idx="8">
                  <c:v>03 APURIMAC</c:v>
                </c:pt>
                <c:pt idx="9">
                  <c:v>24 TUMBES</c:v>
                </c:pt>
                <c:pt idx="10">
                  <c:v>01 AMAZONAS</c:v>
                </c:pt>
                <c:pt idx="11">
                  <c:v>08 CUSCO</c:v>
                </c:pt>
                <c:pt idx="12">
                  <c:v>10 HUANUCO</c:v>
                </c:pt>
                <c:pt idx="13">
                  <c:v>18 MOQUEGUA</c:v>
                </c:pt>
                <c:pt idx="14">
                  <c:v>22 SAN MARTIN</c:v>
                </c:pt>
                <c:pt idx="15">
                  <c:v>25 UCAYALI</c:v>
                </c:pt>
                <c:pt idx="16">
                  <c:v>07 CALLAO</c:v>
                </c:pt>
                <c:pt idx="17">
                  <c:v>14 LAMBAYEQUE</c:v>
                </c:pt>
                <c:pt idx="18">
                  <c:v>21 PUNO</c:v>
                </c:pt>
                <c:pt idx="19">
                  <c:v>11 ICA</c:v>
                </c:pt>
                <c:pt idx="20">
                  <c:v>02 ANCASH</c:v>
                </c:pt>
                <c:pt idx="21">
                  <c:v>06 CAJAMARCA</c:v>
                </c:pt>
                <c:pt idx="22">
                  <c:v>13 LA LIBERTAD</c:v>
                </c:pt>
                <c:pt idx="23">
                  <c:v>15 LIMA PROVINCIAS</c:v>
                </c:pt>
                <c:pt idx="24">
                  <c:v>04 AREQUIPA</c:v>
                </c:pt>
              </c:strCache>
            </c:strRef>
          </c:cat>
          <c:val>
            <c:numRef>
              <c:f>Hoja1!$Q$4:$Q$28</c:f>
              <c:numCache>
                <c:formatCode>0%</c:formatCode>
                <c:ptCount val="25"/>
                <c:pt idx="0">
                  <c:v>0.8666666666666667</c:v>
                </c:pt>
                <c:pt idx="1">
                  <c:v>0.8666666666666667</c:v>
                </c:pt>
                <c:pt idx="2">
                  <c:v>0.8666666666666667</c:v>
                </c:pt>
                <c:pt idx="3">
                  <c:v>0.8666666666666667</c:v>
                </c:pt>
                <c:pt idx="4">
                  <c:v>0.8571428571428571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0.73333333333333328</c:v>
                </c:pt>
                <c:pt idx="9">
                  <c:v>0.7142857142857143</c:v>
                </c:pt>
                <c:pt idx="10">
                  <c:v>0.66666666666666663</c:v>
                </c:pt>
                <c:pt idx="11">
                  <c:v>0.66666666666666663</c:v>
                </c:pt>
                <c:pt idx="12">
                  <c:v>0.66666666666666663</c:v>
                </c:pt>
                <c:pt idx="13">
                  <c:v>0.66666666666666663</c:v>
                </c:pt>
                <c:pt idx="14">
                  <c:v>0.66666666666666663</c:v>
                </c:pt>
                <c:pt idx="15">
                  <c:v>0.66666666666666663</c:v>
                </c:pt>
                <c:pt idx="16">
                  <c:v>0.61538461538461542</c:v>
                </c:pt>
                <c:pt idx="17">
                  <c:v>0.6</c:v>
                </c:pt>
                <c:pt idx="18">
                  <c:v>0.53333333333333333</c:v>
                </c:pt>
                <c:pt idx="19">
                  <c:v>0.42857142857142855</c:v>
                </c:pt>
                <c:pt idx="20">
                  <c:v>0.4</c:v>
                </c:pt>
                <c:pt idx="21">
                  <c:v>0.33333333333333331</c:v>
                </c:pt>
                <c:pt idx="22">
                  <c:v>0.21428571428571427</c:v>
                </c:pt>
                <c:pt idx="23">
                  <c:v>0.2</c:v>
                </c:pt>
                <c:pt idx="24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FA9C-4A99-8EFF-047CB566B7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2087976"/>
        <c:axId val="512081088"/>
      </c:barChart>
      <c:catAx>
        <c:axId val="512087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defRPr>
            </a:pPr>
            <a:endParaRPr lang="es-PE"/>
          </a:p>
        </c:txPr>
        <c:crossAx val="512081088"/>
        <c:crosses val="autoZero"/>
        <c:auto val="1"/>
        <c:lblAlgn val="ctr"/>
        <c:lblOffset val="100"/>
        <c:noMultiLvlLbl val="0"/>
      </c:catAx>
      <c:valAx>
        <c:axId val="5120810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208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52F20-7D11-4DE3-8B3E-CA9437FB6DA3}" type="datetimeFigureOut">
              <a:rPr lang="es-PE" smtClean="0"/>
              <a:t>27/12/22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6A82A-77E4-48DC-BBFC-61D4CAD001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923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2EE4D-857D-4448-899B-A25A6083DF2F}" type="slidenum">
              <a:rPr lang="es-PE" smtClean="0"/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5008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C607A-4D60-5F42-8E64-288A5A3C991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68352"/>
            <a:ext cx="9144000" cy="2387600"/>
          </a:xfrm>
        </p:spPr>
        <p:txBody>
          <a:bodyPr anchor="b">
            <a:normAutofit/>
          </a:bodyPr>
          <a:lstStyle>
            <a:lvl1pPr algn="ctr">
              <a:defRPr sz="8000"/>
            </a:lvl1pPr>
          </a:lstStyle>
          <a:p>
            <a:r>
              <a:rPr lang="es-ES" dirty="0"/>
              <a:t>TÍTULO PORTADA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4B5FEB-EB4A-7046-AF91-244310CF4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4227"/>
            <a:ext cx="9144000" cy="64633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BEE4D2F-4F5C-8248-B3AA-D7CE92C5F9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636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0846419-9545-354F-AB54-9F510AFA1C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921057" y="3890341"/>
            <a:ext cx="8335051" cy="7486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FC03295-5514-7C4A-A8D0-D6555E3A92B9}"/>
              </a:ext>
            </a:extLst>
          </p:cNvPr>
          <p:cNvSpPr txBox="1"/>
          <p:nvPr userDrawn="1"/>
        </p:nvSpPr>
        <p:spPr>
          <a:xfrm>
            <a:off x="999648" y="5908327"/>
            <a:ext cx="10180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spc="300" dirty="0">
                <a:solidFill>
                  <a:srgbClr val="011643"/>
                </a:solidFill>
                <a:latin typeface="Century Gothic" panose="020B050202020202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01255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C61FD3-E8C3-4431-9B5A-BA040A1A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1F3B-6A39-4B2A-B6D4-9D4126BEF4DC}" type="datetimeFigureOut">
              <a:rPr lang="es-PE" smtClean="0"/>
              <a:t>27/12/22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C18126-967E-41B2-A825-3BADFC58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AD67FD-7B3B-4842-B34C-DA4B47D1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1DD-1C3D-40E4-B72B-1EBF0AF015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2391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rgbClr val="233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4221D-7DD6-5D44-8C72-B9321EA0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4811"/>
            <a:ext cx="10515600" cy="10060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563D09-8ED2-984F-AAFA-7F41D66B6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5311"/>
            <a:ext cx="10515600" cy="3302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73A51D9-308A-B642-A804-A92E755C39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3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rgbClr val="233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AB9DC-85C2-C94C-A8E3-D941CD4284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5870" y="3102361"/>
            <a:ext cx="9481580" cy="1133475"/>
          </a:xfrm>
        </p:spPr>
        <p:txBody>
          <a:bodyPr anchor="b">
            <a:noAutofit/>
          </a:bodyPr>
          <a:lstStyle>
            <a:lvl1pPr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SEPARADOR DE PAGINA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FCD41F-0E05-3548-B6F5-F38BE2203E0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01655" y="3015693"/>
            <a:ext cx="1577718" cy="1500187"/>
          </a:xfrm>
          <a:solidFill>
            <a:srgbClr val="233D7B">
              <a:alpha val="69613"/>
            </a:srgbClr>
          </a:solidFill>
        </p:spPr>
        <p:txBody>
          <a:bodyPr>
            <a:noAutofit/>
          </a:bodyPr>
          <a:lstStyle>
            <a:lvl1pPr marL="0" indent="0">
              <a:buNone/>
              <a:defRPr sz="9600">
                <a:solidFill>
                  <a:srgbClr val="2F55A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Nº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DB2D69D-2420-6D4C-B974-29403CB01A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6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solidFill>
          <a:srgbClr val="04AC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0D4560C-F94B-1C46-AA64-628F3C1ACC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5870" y="3102361"/>
            <a:ext cx="9481580" cy="1133475"/>
          </a:xfrm>
        </p:spPr>
        <p:txBody>
          <a:bodyPr anchor="b">
            <a:noAutofit/>
          </a:bodyPr>
          <a:lstStyle>
            <a:lvl1pPr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SEPARADOR DE PAGINA</a:t>
            </a:r>
            <a:endParaRPr lang="es-PE" dirty="0"/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5C372D08-600C-9447-9BBE-CDEB691588C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01655" y="3015693"/>
            <a:ext cx="1577718" cy="1500187"/>
          </a:xfrm>
          <a:noFill/>
        </p:spPr>
        <p:txBody>
          <a:bodyPr>
            <a:noAutofit/>
          </a:bodyPr>
          <a:lstStyle>
            <a:lvl1pPr marL="0" indent="0">
              <a:buNone/>
              <a:defRPr sz="9600">
                <a:solidFill>
                  <a:srgbClr val="5BD7B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Nº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5F43176-30A5-CC43-BC5A-A386CD4DF5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8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6D95D-E494-5A41-8558-6DDE7C0DFE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348775"/>
            <a:ext cx="10515600" cy="619726"/>
          </a:xfrm>
        </p:spPr>
        <p:txBody>
          <a:bodyPr/>
          <a:lstStyle/>
          <a:p>
            <a:r>
              <a:rPr lang="es-ES" dirty="0"/>
              <a:t>Título de Tema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5C2704-1505-ED4A-8AEB-00FD933CF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69060"/>
            <a:ext cx="5181600" cy="332255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4F8EC7-D776-9342-A525-6199D9B01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69060"/>
            <a:ext cx="5181600" cy="3322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E0B2478-5F78-6946-AFCC-EEB6DA91A7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35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74D8EC6-E9A8-E24C-B371-98EC69252E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1968500"/>
            <a:ext cx="4341850" cy="9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0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C91959-A4D3-7E43-A640-64F36DF50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495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2A666B-065D-F44A-AA8F-76F13A050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22651"/>
            <a:ext cx="5157787" cy="24983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1337A6-BE88-2440-9C84-31C6A2665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495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02DAEF-6E04-3F41-B80A-449C81496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22651"/>
            <a:ext cx="5183188" cy="24983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2DA0F9F-E0C9-9041-8A71-356F0A7D11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350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95BEDFFC-3956-9D44-87AD-E7A475ECBA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348775"/>
            <a:ext cx="10515600" cy="619726"/>
          </a:xfrm>
        </p:spPr>
        <p:txBody>
          <a:bodyPr/>
          <a:lstStyle/>
          <a:p>
            <a:r>
              <a:rPr lang="es-ES" dirty="0"/>
              <a:t>Título de Tema</a:t>
            </a:r>
            <a:endParaRPr lang="es-PE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A19D81F-EA3F-D849-B91B-ACE40BE7B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1968500"/>
            <a:ext cx="4341850" cy="9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9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ADB9E-F6B6-D646-9812-CA8FF50B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0128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E8B80A4-552B-5D45-BFF0-7E1522296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350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FBC1DB26-5F63-4C4E-AE36-377CE7EAC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5311"/>
            <a:ext cx="10515600" cy="330243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11643"/>
                </a:solidFill>
              </a:defRPr>
            </a:lvl1pPr>
            <a:lvl2pPr>
              <a:defRPr sz="2000">
                <a:solidFill>
                  <a:srgbClr val="011643"/>
                </a:solidFill>
              </a:defRPr>
            </a:lvl2pPr>
            <a:lvl3pPr>
              <a:defRPr sz="2000">
                <a:solidFill>
                  <a:srgbClr val="011643"/>
                </a:solidFill>
              </a:defRPr>
            </a:lvl3pPr>
            <a:lvl4pPr>
              <a:defRPr sz="2000">
                <a:solidFill>
                  <a:srgbClr val="011643"/>
                </a:solidFill>
              </a:defRPr>
            </a:lvl4pPr>
            <a:lvl5pPr>
              <a:defRPr sz="2000">
                <a:solidFill>
                  <a:srgbClr val="011643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0523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5913C-81E6-E64F-BF34-3A551712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446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C85A61-5B59-FA41-87F5-197D7B0BEE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24465"/>
            <a:ext cx="61722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883007-AC7F-BE4B-B472-821C3036E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2466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175F9C0-498B-874A-AEAA-B047B06F40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bg>
      <p:bgPr>
        <a:solidFill>
          <a:srgbClr val="F145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0D4560C-F94B-1C46-AA64-628F3C1ACC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5210" y="3102361"/>
            <a:ext cx="9481580" cy="1133475"/>
          </a:xfrm>
        </p:spPr>
        <p:txBody>
          <a:bodyPr anchor="b">
            <a:noAutofit/>
          </a:bodyPr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GRACIAS</a:t>
            </a:r>
            <a:endParaRPr lang="es-PE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5F43176-30A5-CC43-BC5A-A386CD4DF5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1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580816-AF27-8D44-A048-FC2AB109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FD19A0-B36E-4549-B1D9-ED0A59A77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A73C83-CE99-FF40-B561-F5021178C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A977-5A3D-B446-AE71-41C69CDD9950}" type="datetimeFigureOut">
              <a:rPr lang="es-PE" smtClean="0"/>
              <a:t>27/12/22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8EB0C5-2201-E54B-830E-4DCF85C85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4874C-B7CA-9245-A630-1F55F14BC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8693-98D2-CF45-9E18-EC3B4B7D34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36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8" r:id="rId7"/>
    <p:sldLayoutId id="2147483657" r:id="rId8"/>
    <p:sldLayoutId id="2147483659" r:id="rId9"/>
    <p:sldLayoutId id="214748366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u="none" kern="1200">
          <a:solidFill>
            <a:srgbClr val="011643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1643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4719605" y="1908406"/>
            <a:ext cx="5534738" cy="16722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544">
              <a:spcBef>
                <a:spcPts val="907"/>
              </a:spcBef>
            </a:pPr>
            <a:endParaRPr lang="es-PE" sz="2800" b="1" dirty="0">
              <a:solidFill>
                <a:schemeClr val="bg1"/>
              </a:solidFill>
            </a:endParaRPr>
          </a:p>
          <a:p>
            <a:pPr algn="ctr" defTabSz="829544">
              <a:spcBef>
                <a:spcPts val="907"/>
              </a:spcBef>
            </a:pPr>
            <a:r>
              <a:rPr lang="es-PE" sz="2800" b="1" dirty="0">
                <a:solidFill>
                  <a:schemeClr val="bg1"/>
                </a:solidFill>
              </a:rPr>
              <a:t>Balance del cumplimiento de Indicadores periodo</a:t>
            </a:r>
          </a:p>
          <a:p>
            <a:pPr algn="ctr" defTabSz="829544">
              <a:spcBef>
                <a:spcPts val="907"/>
              </a:spcBef>
            </a:pPr>
            <a:r>
              <a:rPr lang="es-PE" sz="2800" b="1" dirty="0">
                <a:solidFill>
                  <a:schemeClr val="bg1"/>
                </a:solidFill>
              </a:rPr>
              <a:t>Agosto 2021 – enero 2022</a:t>
            </a:r>
          </a:p>
          <a:p>
            <a:pPr algn="ctr"/>
            <a:endParaRPr lang="es-PE" sz="2800" b="1" dirty="0">
              <a:solidFill>
                <a:schemeClr val="bg1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6478449" y="4023758"/>
            <a:ext cx="4785296" cy="1312869"/>
          </a:xfrm>
          <a:prstGeom prst="rect">
            <a:avLst/>
          </a:prstGeom>
        </p:spPr>
        <p:txBody>
          <a:bodyPr vert="horz" lIns="82953" tIns="41476" rIns="82953" bIns="41476" rtlCol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PE" sz="1633" b="1" dirty="0"/>
          </a:p>
        </p:txBody>
      </p:sp>
      <p:grpSp>
        <p:nvGrpSpPr>
          <p:cNvPr id="11" name="Agrupar 10"/>
          <p:cNvGrpSpPr/>
          <p:nvPr/>
        </p:nvGrpSpPr>
        <p:grpSpPr>
          <a:xfrm>
            <a:off x="468169" y="1242804"/>
            <a:ext cx="11373515" cy="4805155"/>
            <a:chOff x="227362" y="2555701"/>
            <a:chExt cx="10087096" cy="3919210"/>
          </a:xfrm>
        </p:grpSpPr>
        <p:cxnSp>
          <p:nvCxnSpPr>
            <p:cNvPr id="5" name="Conector recto 4"/>
            <p:cNvCxnSpPr/>
            <p:nvPr/>
          </p:nvCxnSpPr>
          <p:spPr>
            <a:xfrm flipV="1">
              <a:off x="230914" y="2559177"/>
              <a:ext cx="0" cy="3915734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 flipV="1">
              <a:off x="227362" y="2555701"/>
              <a:ext cx="10087096" cy="6939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n 14" descr="rede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64" y="5910040"/>
            <a:ext cx="2075395" cy="811027"/>
          </a:xfrm>
          <a:prstGeom prst="rect">
            <a:avLst/>
          </a:prstGeom>
        </p:spPr>
      </p:pic>
      <p:sp>
        <p:nvSpPr>
          <p:cNvPr id="29" name="Marcador de texto 2">
            <a:extLst>
              <a:ext uri="{FF2B5EF4-FFF2-40B4-BE49-F238E27FC236}">
                <a16:creationId xmlns:a16="http://schemas.microsoft.com/office/drawing/2014/main" id="{C88AAF66-21BA-4E5E-9E88-5E7E37121818}"/>
              </a:ext>
            </a:extLst>
          </p:cNvPr>
          <p:cNvSpPr txBox="1">
            <a:spLocks/>
          </p:cNvSpPr>
          <p:nvPr/>
        </p:nvSpPr>
        <p:spPr>
          <a:xfrm>
            <a:off x="8416068" y="5860718"/>
            <a:ext cx="1838275" cy="4548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432" b="1" dirty="0"/>
              <a:t>Lima, Agosto  2022</a:t>
            </a:r>
            <a:endParaRPr lang="es-UY" sz="1432" b="1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6A59226-C183-25B3-89A7-735266619131}"/>
              </a:ext>
            </a:extLst>
          </p:cNvPr>
          <p:cNvSpPr/>
          <p:nvPr/>
        </p:nvSpPr>
        <p:spPr>
          <a:xfrm>
            <a:off x="5353194" y="5802086"/>
            <a:ext cx="1363292" cy="8337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7C69EF3B-F6CC-1B7B-9341-22216AF368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575" t="15001" r="8959" b="4987"/>
          <a:stretch/>
        </p:blipFill>
        <p:spPr>
          <a:xfrm>
            <a:off x="527740" y="1281076"/>
            <a:ext cx="4128289" cy="5081901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85FC2611-BCBB-4C78-BAAD-309BEBD05490}"/>
              </a:ext>
            </a:extLst>
          </p:cNvPr>
          <p:cNvSpPr txBox="1"/>
          <p:nvPr/>
        </p:nvSpPr>
        <p:spPr>
          <a:xfrm>
            <a:off x="4879022" y="4488702"/>
            <a:ext cx="5215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Dick Castañeda Aguilar</a:t>
            </a:r>
          </a:p>
          <a:p>
            <a:pPr algn="ctr"/>
            <a:r>
              <a:rPr lang="es-ES" sz="1600" dirty="0"/>
              <a:t>Director (e) de Mecanismos de Incentivos</a:t>
            </a:r>
          </a:p>
          <a:p>
            <a:pPr algn="ctr"/>
            <a:r>
              <a:rPr lang="es-ES" sz="1600" dirty="0"/>
              <a:t>DGIPAT - MIDIS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37098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2CA4A28-806C-491E-BC6C-5AC0EFB3D4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229985"/>
              </p:ext>
            </p:extLst>
          </p:nvPr>
        </p:nvGraphicFramePr>
        <p:xfrm>
          <a:off x="982518" y="851361"/>
          <a:ext cx="10633364" cy="4708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1 Rectángulo">
            <a:extLst>
              <a:ext uri="{FF2B5EF4-FFF2-40B4-BE49-F238E27FC236}">
                <a16:creationId xmlns:a16="http://schemas.microsoft.com/office/drawing/2014/main" id="{E6416BE3-AE4F-4C84-BE4C-C940925D5601}"/>
              </a:ext>
            </a:extLst>
          </p:cNvPr>
          <p:cNvSpPr/>
          <p:nvPr/>
        </p:nvSpPr>
        <p:spPr>
          <a:xfrm>
            <a:off x="2246810" y="235130"/>
            <a:ext cx="7680961" cy="501083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Resultados de la 1ªy2ª Verificación de CG 2021-2022</a:t>
            </a:r>
            <a:endParaRPr lang="es-PE" sz="2000" b="1" dirty="0"/>
          </a:p>
        </p:txBody>
      </p:sp>
    </p:spTree>
    <p:extLst>
      <p:ext uri="{BB962C8B-B14F-4D97-AF65-F5344CB8AC3E}">
        <p14:creationId xmlns:p14="http://schemas.microsoft.com/office/powerpoint/2010/main" val="427743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>
            <a:extLst>
              <a:ext uri="{FF2B5EF4-FFF2-40B4-BE49-F238E27FC236}">
                <a16:creationId xmlns:a16="http://schemas.microsoft.com/office/drawing/2014/main" id="{7DAEDD77-99FE-077E-C600-45FE5B64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102361"/>
            <a:ext cx="4740790" cy="1133475"/>
          </a:xfrm>
        </p:spPr>
        <p:txBody>
          <a:bodyPr/>
          <a:lstStyle/>
          <a:p>
            <a:r>
              <a:rPr lang="es-PE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Gracias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9D22643-4F0B-EE70-5C13-788FB5274F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75" t="15001" r="8959" b="4987"/>
          <a:stretch/>
        </p:blipFill>
        <p:spPr>
          <a:xfrm>
            <a:off x="1676401" y="1364204"/>
            <a:ext cx="4128289" cy="508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58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a 1 - &amp;quot;DIRECCIÓN DE MECANISMOS DE INCENTIVOS&amp;quot;&quot;/&gt;&lt;property id=&quot;20307&quot; value=&quot;257&quot;/&gt;&lt;/object&gt;&lt;object type=&quot;3&quot; unique_id=&quot;10192&quot;&gt;&lt;property id=&quot;20148&quot; value=&quot;5&quot;/&gt;&lt;property id=&quot;20300&quot; value=&quot;Diapositiva 2&quot;/&gt;&lt;property id=&quot;20307&quot; value=&quot;4530&quot;/&gt;&lt;/object&gt;&lt;object type=&quot;3&quot; unique_id=&quot;10306&quot;&gt;&lt;property id=&quot;20148&quot; value=&quot;5&quot;/&gt;&lt;property id=&quot;20300&quot; value=&quot;Diapositiva 11&quot;/&gt;&lt;property id=&quot;20307&quot; value=&quot;4539&quot;/&gt;&lt;/object&gt;&lt;object type=&quot;3&quot; unique_id=&quot;10307&quot;&gt;&lt;property id=&quot;20148&quot; value=&quot;5&quot;/&gt;&lt;property id=&quot;20300&quot; value=&quot;Diapositiva 12&quot;/&gt;&lt;property id=&quot;20307&quot; value=&quot;4540&quot;/&gt;&lt;/object&gt;&lt;object type=&quot;3&quot; unique_id=&quot;10613&quot;&gt;&lt;property id=&quot;20148&quot; value=&quot;5&quot;/&gt;&lt;property id=&quot;20300&quot; value=&quot;Diapositiva 13 - &amp;quot;DIRECCIÓN DE MECANISMOS DE INCENTIVOS&amp;quot;&quot;/&gt;&lt;property id=&quot;20307&quot; value=&quot;4541&quot;/&gt;&lt;/object&gt;&lt;object type=&quot;3&quot; unique_id=&quot;10615&quot;&gt;&lt;property id=&quot;20148&quot; value=&quot;5&quot;/&gt;&lt;property id=&quot;20300&quot; value=&quot;Diapositiva 15&quot;/&gt;&lt;property id=&quot;20307&quot; value=&quot;4543&quot;/&gt;&lt;/object&gt;&lt;object type=&quot;3&quot; unique_id=&quot;10617&quot;&gt;&lt;property id=&quot;20148&quot; value=&quot;5&quot;/&gt;&lt;property id=&quot;20300&quot; value=&quot;Diapositiva 16&quot;/&gt;&lt;property id=&quot;20307&quot; value=&quot;4545&quot;/&gt;&lt;/object&gt;&lt;object type=&quot;3&quot; unique_id=&quot;10618&quot;&gt;&lt;property id=&quot;20148&quot; value=&quot;5&quot;/&gt;&lt;property id=&quot;20300&quot; value=&quot;Diapositiva 17&quot;/&gt;&lt;property id=&quot;20307&quot; value=&quot;4546&quot;/&gt;&lt;/object&gt;&lt;object type=&quot;3&quot; unique_id=&quot;10619&quot;&gt;&lt;property id=&quot;20148&quot; value=&quot;5&quot;/&gt;&lt;property id=&quot;20300&quot; value=&quot;Diapositiva 18&quot;/&gt;&lt;property id=&quot;20307&quot; value=&quot;4547&quot;/&gt;&lt;/object&gt;&lt;object type=&quot;3&quot; unique_id=&quot;10620&quot;&gt;&lt;property id=&quot;20148&quot; value=&quot;5&quot;/&gt;&lt;property id=&quot;20300&quot; value=&quot;Diapositiva 20&quot;/&gt;&lt;property id=&quot;20307&quot; value=&quot;4548&quot;/&gt;&lt;/object&gt;&lt;object type=&quot;3&quot; unique_id=&quot;11151&quot;&gt;&lt;property id=&quot;20148&quot; value=&quot;5&quot;/&gt;&lt;property id=&quot;20300&quot; value=&quot;Diapositiva 19&quot;/&gt;&lt;property id=&quot;20307&quot; value=&quot;4551&quot;/&gt;&lt;/object&gt;&lt;object type=&quot;3&quot; unique_id=&quot;11915&quot;&gt;&lt;property id=&quot;20148&quot; value=&quot;5&quot;/&gt;&lt;property id=&quot;20300&quot; value=&quot;Diapositiva 3&quot;/&gt;&lt;property id=&quot;20307&quot; value=&quot;4553&quot;/&gt;&lt;/object&gt;&lt;object type=&quot;3&quot; unique_id=&quot;11916&quot;&gt;&lt;property id=&quot;20148&quot; value=&quot;5&quot;/&gt;&lt;property id=&quot;20300&quot; value=&quot;Diapositiva 4&quot;/&gt;&lt;property id=&quot;20307&quot; value=&quot;4554&quot;/&gt;&lt;/object&gt;&lt;object type=&quot;3&quot; unique_id=&quot;12161&quot;&gt;&lt;property id=&quot;20148&quot; value=&quot;5&quot;/&gt;&lt;property id=&quot;20300&quot; value=&quot;Diapositiva 5&quot;/&gt;&lt;property id=&quot;20307&quot; value=&quot;4555&quot;/&gt;&lt;/object&gt;&lt;object type=&quot;3&quot; unique_id=&quot;12162&quot;&gt;&lt;property id=&quot;20148&quot; value=&quot;5&quot;/&gt;&lt;property id=&quot;20300&quot; value=&quot;Diapositiva 6&quot;/&gt;&lt;property id=&quot;20307&quot; value=&quot;4557&quot;/&gt;&lt;/object&gt;&lt;object type=&quot;3&quot; unique_id=&quot;12163&quot;&gt;&lt;property id=&quot;20148&quot; value=&quot;5&quot;/&gt;&lt;property id=&quot;20300&quot; value=&quot;Diapositiva 7&quot;/&gt;&lt;property id=&quot;20307&quot; value=&quot;4558&quot;/&gt;&lt;/object&gt;&lt;object type=&quot;3&quot; unique_id=&quot;12164&quot;&gt;&lt;property id=&quot;20148&quot; value=&quot;5&quot;/&gt;&lt;property id=&quot;20300&quot; value=&quot;Diapositiva 8&quot;/&gt;&lt;property id=&quot;20307&quot; value=&quot;4556&quot;/&gt;&lt;/object&gt;&lt;object type=&quot;3&quot; unique_id=&quot;12436&quot;&gt;&lt;property id=&quot;20148&quot; value=&quot;5&quot;/&gt;&lt;property id=&quot;20300&quot; value=&quot;Diapositiva 9&quot;/&gt;&lt;property id=&quot;20307&quot; value=&quot;4559&quot;/&gt;&lt;/object&gt;&lt;object type=&quot;3&quot; unique_id=&quot;12437&quot;&gt;&lt;property id=&quot;20148&quot; value=&quot;5&quot;/&gt;&lt;property id=&quot;20300&quot; value=&quot;Diapositiva 10&quot;/&gt;&lt;property id=&quot;20307&quot; value=&quot;4560&quot;/&gt;&lt;/object&gt;&lt;object type=&quot;3&quot; unique_id=&quot;12438&quot;&gt;&lt;property id=&quot;20148&quot; value=&quot;5&quot;/&gt;&lt;property id=&quot;20300&quot; value=&quot;Diapositiva 14&quot;/&gt;&lt;property id=&quot;20307&quot; value=&quot;4561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 siemore con el pueblo" id="{4294A319-840F-9F4F-87AB-D2F9DACB27E2}" vid="{387B8BB2-55D7-2A49-BDD0-2B12192695A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Presentacion Siempre con el Pueblo</Template>
  <TotalTime>17052</TotalTime>
  <Words>47</Words>
  <Application>Microsoft Macintosh PowerPoint</Application>
  <PresentationFormat>Panorámica</PresentationFormat>
  <Paragraphs>11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APPLE CHANCERY</vt:lpstr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ARTICULACIÓN TERRITORIAL</dc:title>
  <dc:creator>Ronald Ramiro Ramírez Parisuaña</dc:creator>
  <cp:lastModifiedBy>Marco_preciado77@outlook.com</cp:lastModifiedBy>
  <cp:revision>498</cp:revision>
  <dcterms:created xsi:type="dcterms:W3CDTF">2021-12-16T14:56:36Z</dcterms:created>
  <dcterms:modified xsi:type="dcterms:W3CDTF">2022-12-27T15:09:23Z</dcterms:modified>
</cp:coreProperties>
</file>